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64" r:id="rId4"/>
    <p:sldMasterId id="2147483668" r:id="rId5"/>
    <p:sldMasterId id="2147483672" r:id="rId6"/>
    <p:sldMasterId id="2147483676" r:id="rId7"/>
    <p:sldMasterId id="2147483680" r:id="rId8"/>
    <p:sldMasterId id="2147483684" r:id="rId9"/>
    <p:sldMasterId id="2147483688" r:id="rId10"/>
    <p:sldMasterId id="2147483692" r:id="rId11"/>
  </p:sldMasterIdLst>
  <p:notesMasterIdLst>
    <p:notesMasterId r:id="rId13"/>
  </p:notesMasterIdLst>
  <p:sldIdLst>
    <p:sldId id="470" r:id="rId12"/>
    <p:sldId id="471" r:id="rId14"/>
    <p:sldId id="352" r:id="rId15"/>
    <p:sldId id="516" r:id="rId16"/>
    <p:sldId id="529" r:id="rId17"/>
    <p:sldId id="530" r:id="rId18"/>
    <p:sldId id="531" r:id="rId19"/>
    <p:sldId id="532" r:id="rId20"/>
    <p:sldId id="533" r:id="rId21"/>
    <p:sldId id="534" r:id="rId22"/>
    <p:sldId id="297" r:id="rId23"/>
  </p:sldIdLst>
  <p:sldSz cx="12190095" cy="685927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8B9A8"/>
    <a:srgbClr val="11A49E"/>
    <a:srgbClr val="3296A8"/>
    <a:srgbClr val="6D8AAB"/>
    <a:srgbClr val="31709C"/>
    <a:srgbClr val="7697B3"/>
    <a:srgbClr val="6FA094"/>
    <a:srgbClr val="94BCB4"/>
    <a:srgbClr val="59503C"/>
    <a:srgbClr val="1FBC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88" autoAdjust="0"/>
    <p:restoredTop sz="97778" autoAdjust="0"/>
  </p:normalViewPr>
  <p:slideViewPr>
    <p:cSldViewPr snapToGrid="0" showGuides="1">
      <p:cViewPr varScale="1">
        <p:scale>
          <a:sx n="106" d="100"/>
          <a:sy n="106" d="100"/>
        </p:scale>
        <p:origin x="630" y="114"/>
      </p:cViewPr>
      <p:guideLst>
        <p:guide orient="horz" pos="2153"/>
        <p:guide pos="383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11.xml"/><Relationship Id="rId22" Type="http://schemas.openxmlformats.org/officeDocument/2006/relationships/slide" Target="slides/slide10.xml"/><Relationship Id="rId21" Type="http://schemas.openxmlformats.org/officeDocument/2006/relationships/slide" Target="slides/slide9.xml"/><Relationship Id="rId20" Type="http://schemas.openxmlformats.org/officeDocument/2006/relationships/slide" Target="slides/slide8.xml"/><Relationship Id="rId2" Type="http://schemas.openxmlformats.org/officeDocument/2006/relationships/theme" Target="theme/theme1.xml"/><Relationship Id="rId19" Type="http://schemas.openxmlformats.org/officeDocument/2006/relationships/slide" Target="slides/slide7.xml"/><Relationship Id="rId18" Type="http://schemas.openxmlformats.org/officeDocument/2006/relationships/slide" Target="slides/slide6.xml"/><Relationship Id="rId17" Type="http://schemas.openxmlformats.org/officeDocument/2006/relationships/slide" Target="slides/slide5.xml"/><Relationship Id="rId16" Type="http://schemas.openxmlformats.org/officeDocument/2006/relationships/slide" Target="slides/slide4.xml"/><Relationship Id="rId15" Type="http://schemas.openxmlformats.org/officeDocument/2006/relationships/slide" Target="slides/slide3.xml"/><Relationship Id="rId14" Type="http://schemas.openxmlformats.org/officeDocument/2006/relationships/slide" Target="slides/slide2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2C8C0-A3D3-487B-AECC-CB6663EAE28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4" Type="http://schemas.microsoft.com/office/2007/relationships/hdphoto" Target="../media/image5.wdp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4" Type="http://schemas.microsoft.com/office/2007/relationships/hdphoto" Target="../media/image5.wdp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4" Type="http://schemas.microsoft.com/office/2007/relationships/hdphoto" Target="../media/image5.wdp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4" Type="http://schemas.microsoft.com/office/2007/relationships/hdphoto" Target="../media/image5.wdp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4" Type="http://schemas.microsoft.com/office/2007/relationships/hdphoto" Target="../media/image5.wdp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4" Type="http://schemas.microsoft.com/office/2007/relationships/hdphoto" Target="../media/image5.wdp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4" Type="http://schemas.microsoft.com/office/2007/relationships/hdphoto" Target="../media/image5.wdp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34.xml.rels><?xml version="1.0" encoding="UTF-8" standalone="yes"?>
<Relationships xmlns="http://schemas.openxmlformats.org/package/2006/relationships"><Relationship Id="rId4" Type="http://schemas.microsoft.com/office/2007/relationships/hdphoto" Target="../media/image5.wdp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4"/>
            <a:ext cx="9142810" cy="238815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3802" y="3602873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092" y="365209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hf hd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hf hd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hf hd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3" y="1710135"/>
            <a:ext cx="10514231" cy="285339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743" y="4590527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hf hd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hf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2" y="2130922"/>
            <a:ext cx="10361851" cy="147036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3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60" y="4407923"/>
            <a:ext cx="10361851" cy="1362390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60" y="2907387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22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4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2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200" b="1"/>
            </a:lvl4pPr>
            <a:lvl5pPr marL="2438400" indent="0">
              <a:buNone/>
              <a:defRPr sz="2200" b="1"/>
            </a:lvl5pPr>
            <a:lvl6pPr marL="3048000" indent="0">
              <a:buNone/>
              <a:defRPr sz="2200" b="1"/>
            </a:lvl6pPr>
            <a:lvl7pPr marL="3657600" indent="0">
              <a:buNone/>
              <a:defRPr sz="2200" b="1"/>
            </a:lvl7pPr>
            <a:lvl8pPr marL="4267200" indent="0">
              <a:buNone/>
              <a:defRPr sz="2200" b="1"/>
            </a:lvl8pPr>
            <a:lvl9pPr marL="4876800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22" y="2175380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7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200" b="1"/>
            </a:lvl4pPr>
            <a:lvl5pPr marL="2438400" indent="0">
              <a:buNone/>
              <a:defRPr sz="2200" b="1"/>
            </a:lvl5pPr>
            <a:lvl6pPr marL="3048000" indent="0">
              <a:buNone/>
              <a:defRPr sz="2200" b="1"/>
            </a:lvl6pPr>
            <a:lvl7pPr marL="3657600" indent="0">
              <a:buNone/>
              <a:defRPr sz="2200" b="1"/>
            </a:lvl7pPr>
            <a:lvl8pPr marL="4267200" indent="0">
              <a:buNone/>
              <a:defRPr sz="2200" b="1"/>
            </a:lvl8pPr>
            <a:lvl9pPr marL="4876800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7" y="2175380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139485" y="1031497"/>
            <a:ext cx="9911444" cy="429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899289" y="6453393"/>
            <a:ext cx="391838" cy="2201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2992" y="6397708"/>
            <a:ext cx="2844430" cy="365210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24" y="273113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113" y="273117"/>
            <a:ext cx="6814780" cy="5854468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24" y="1435437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4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406" y="4801714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06" y="612918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8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406" y="5368584"/>
            <a:ext cx="7314248" cy="8050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4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8050" y="274704"/>
            <a:ext cx="2742843" cy="58528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22" y="274704"/>
            <a:ext cx="8025355" cy="58528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0" y="365211"/>
            <a:ext cx="10514231" cy="132587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679" y="1681553"/>
            <a:ext cx="5157116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679" y="2505656"/>
            <a:ext cx="5157116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1398" y="1681553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1398" y="2505656"/>
            <a:ext cx="5182513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5" Type="http://schemas.openxmlformats.org/officeDocument/2006/relationships/theme" Target="../theme/theme10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6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6" Type="http://schemas.openxmlformats.org/officeDocument/2006/relationships/theme" Target="../theme/theme3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6" Type="http://schemas.openxmlformats.org/officeDocument/2006/relationships/theme" Target="../theme/theme4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/Relationships>
</file>

<file path=ppt/slideMasters/_rels/slideMaster5.xml.rels><?xml version="1.0" encoding="UTF-8" standalone="yes"?>
<Relationships xmlns="http://schemas.openxmlformats.org/package/2006/relationships"><Relationship Id="rId6" Type="http://schemas.openxmlformats.org/officeDocument/2006/relationships/theme" Target="../theme/theme5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/Relationships>
</file>

<file path=ppt/slideMasters/_rels/slideMaster6.xml.rels><?xml version="1.0" encoding="UTF-8" standalone="yes"?>
<Relationships xmlns="http://schemas.openxmlformats.org/package/2006/relationships"><Relationship Id="rId6" Type="http://schemas.openxmlformats.org/officeDocument/2006/relationships/theme" Target="../theme/theme6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/Relationships>
</file>

<file path=ppt/slideMasters/_rels/slideMaster7.xml.rels><?xml version="1.0" encoding="UTF-8" standalone="yes"?>
<Relationships xmlns="http://schemas.openxmlformats.org/package/2006/relationships"><Relationship Id="rId6" Type="http://schemas.openxmlformats.org/officeDocument/2006/relationships/theme" Target="../theme/theme7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/Relationships>
</file>

<file path=ppt/slideMasters/_rels/slideMaster8.xml.rels><?xml version="1.0" encoding="UTF-8" standalone="yes"?>
<Relationships xmlns="http://schemas.openxmlformats.org/package/2006/relationships"><Relationship Id="rId6" Type="http://schemas.openxmlformats.org/officeDocument/2006/relationships/theme" Target="../theme/theme8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/Relationships>
</file>

<file path=ppt/slideMasters/_rels/slideMaster9.xml.rels><?xml version="1.0" encoding="UTF-8" standalone="yes"?>
<Relationships xmlns="http://schemas.openxmlformats.org/package/2006/relationships"><Relationship Id="rId6" Type="http://schemas.openxmlformats.org/officeDocument/2006/relationships/theme" Target="../theme/theme9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092" y="365211"/>
            <a:ext cx="10514231" cy="132587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92" y="1826048"/>
            <a:ext cx="10514231" cy="4352346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092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075" y="6357823"/>
            <a:ext cx="4114264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480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27470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521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5782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463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</p:sldLayoutIdLst>
  <p:hf hdr="0" ftr="0" dt="0"/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</p:sldLayoutIdLst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</p:sldLayoutIdLst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</p:sldLayoutIdLst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</p:sldLayoutIdLst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43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3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43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43.xml"/><Relationship Id="rId4" Type="http://schemas.openxmlformats.org/officeDocument/2006/relationships/image" Target="../media/image1.tiff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43.xml"/><Relationship Id="rId4" Type="http://schemas.openxmlformats.org/officeDocument/2006/relationships/image" Target="../media/image7.jpeg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4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43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43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54012" y="342900"/>
            <a:ext cx="11482388" cy="6173786"/>
          </a:xfrm>
          <a:prstGeom prst="rect">
            <a:avLst/>
          </a:prstGeom>
          <a:noFill/>
          <a:ln>
            <a:solidFill>
              <a:srgbClr val="68B9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2962785" y="2470233"/>
            <a:ext cx="6339643" cy="1185267"/>
            <a:chOff x="3238500" y="3056722"/>
            <a:chExt cx="5729514" cy="909992"/>
          </a:xfrm>
        </p:grpSpPr>
        <p:sp>
          <p:nvSpPr>
            <p:cNvPr id="7" name="文本框 283"/>
            <p:cNvSpPr txBox="1"/>
            <p:nvPr/>
          </p:nvSpPr>
          <p:spPr>
            <a:xfrm>
              <a:off x="3265049" y="3111502"/>
              <a:ext cx="5674599" cy="7790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sz="6000" dirty="0">
                  <a:solidFill>
                    <a:srgbClr val="68B9A8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学前儿童科学教育</a:t>
              </a:r>
              <a:endParaRPr lang="en-US" altLang="zh-CN" sz="60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3238500" y="3056722"/>
              <a:ext cx="5729514" cy="909992"/>
              <a:chOff x="3200400" y="3056722"/>
              <a:chExt cx="5729514" cy="909992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3214914" y="3056722"/>
                <a:ext cx="5715000" cy="0"/>
              </a:xfrm>
              <a:prstGeom prst="line">
                <a:avLst/>
              </a:prstGeom>
              <a:ln>
                <a:solidFill>
                  <a:srgbClr val="68B9A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3200400" y="3966714"/>
                <a:ext cx="5715000" cy="0"/>
              </a:xfrm>
              <a:prstGeom prst="line">
                <a:avLst/>
              </a:prstGeom>
              <a:ln>
                <a:solidFill>
                  <a:srgbClr val="68B9A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" name="Freeform 10"/>
          <p:cNvSpPr>
            <a:spLocks noEditPoints="1"/>
          </p:cNvSpPr>
          <p:nvPr/>
        </p:nvSpPr>
        <p:spPr bwMode="auto">
          <a:xfrm>
            <a:off x="4820047" y="4459072"/>
            <a:ext cx="310876" cy="312303"/>
          </a:xfrm>
          <a:custGeom>
            <a:avLst/>
            <a:gdLst>
              <a:gd name="T0" fmla="*/ 245 w 490"/>
              <a:gd name="T1" fmla="*/ 0 h 490"/>
              <a:gd name="T2" fmla="*/ 490 w 490"/>
              <a:gd name="T3" fmla="*/ 245 h 490"/>
              <a:gd name="T4" fmla="*/ 245 w 490"/>
              <a:gd name="T5" fmla="*/ 490 h 490"/>
              <a:gd name="T6" fmla="*/ 0 w 490"/>
              <a:gd name="T7" fmla="*/ 245 h 490"/>
              <a:gd name="T8" fmla="*/ 245 w 490"/>
              <a:gd name="T9" fmla="*/ 0 h 490"/>
              <a:gd name="T10" fmla="*/ 436 w 490"/>
              <a:gd name="T11" fmla="*/ 250 h 490"/>
              <a:gd name="T12" fmla="*/ 427 w 490"/>
              <a:gd name="T13" fmla="*/ 256 h 490"/>
              <a:gd name="T14" fmla="*/ 394 w 490"/>
              <a:gd name="T15" fmla="*/ 256 h 490"/>
              <a:gd name="T16" fmla="*/ 386 w 490"/>
              <a:gd name="T17" fmla="*/ 253 h 490"/>
              <a:gd name="T18" fmla="*/ 245 w 490"/>
              <a:gd name="T19" fmla="*/ 105 h 490"/>
              <a:gd name="T20" fmla="*/ 104 w 490"/>
              <a:gd name="T21" fmla="*/ 253 h 490"/>
              <a:gd name="T22" fmla="*/ 96 w 490"/>
              <a:gd name="T23" fmla="*/ 256 h 490"/>
              <a:gd name="T24" fmla="*/ 63 w 490"/>
              <a:gd name="T25" fmla="*/ 256 h 490"/>
              <a:gd name="T26" fmla="*/ 54 w 490"/>
              <a:gd name="T27" fmla="*/ 250 h 490"/>
              <a:gd name="T28" fmla="*/ 56 w 490"/>
              <a:gd name="T29" fmla="*/ 239 h 490"/>
              <a:gd name="T30" fmla="*/ 236 w 490"/>
              <a:gd name="T31" fmla="*/ 52 h 490"/>
              <a:gd name="T32" fmla="*/ 245 w 490"/>
              <a:gd name="T33" fmla="*/ 48 h 490"/>
              <a:gd name="T34" fmla="*/ 254 w 490"/>
              <a:gd name="T35" fmla="*/ 52 h 490"/>
              <a:gd name="T36" fmla="*/ 434 w 490"/>
              <a:gd name="T37" fmla="*/ 239 h 490"/>
              <a:gd name="T38" fmla="*/ 436 w 490"/>
              <a:gd name="T39" fmla="*/ 250 h 490"/>
              <a:gd name="T40" fmla="*/ 113 w 490"/>
              <a:gd name="T41" fmla="*/ 267 h 490"/>
              <a:gd name="T42" fmla="*/ 113 w 490"/>
              <a:gd name="T43" fmla="*/ 267 h 490"/>
              <a:gd name="T44" fmla="*/ 113 w 490"/>
              <a:gd name="T45" fmla="*/ 379 h 490"/>
              <a:gd name="T46" fmla="*/ 129 w 490"/>
              <a:gd name="T47" fmla="*/ 398 h 490"/>
              <a:gd name="T48" fmla="*/ 202 w 490"/>
              <a:gd name="T49" fmla="*/ 398 h 490"/>
              <a:gd name="T50" fmla="*/ 202 w 490"/>
              <a:gd name="T51" fmla="*/ 276 h 490"/>
              <a:gd name="T52" fmla="*/ 221 w 490"/>
              <a:gd name="T53" fmla="*/ 257 h 490"/>
              <a:gd name="T54" fmla="*/ 269 w 490"/>
              <a:gd name="T55" fmla="*/ 257 h 490"/>
              <a:gd name="T56" fmla="*/ 288 w 490"/>
              <a:gd name="T57" fmla="*/ 276 h 490"/>
              <a:gd name="T58" fmla="*/ 288 w 490"/>
              <a:gd name="T59" fmla="*/ 398 h 490"/>
              <a:gd name="T60" fmla="*/ 361 w 490"/>
              <a:gd name="T61" fmla="*/ 398 h 490"/>
              <a:gd name="T62" fmla="*/ 377 w 490"/>
              <a:gd name="T63" fmla="*/ 379 h 490"/>
              <a:gd name="T64" fmla="*/ 377 w 490"/>
              <a:gd name="T65" fmla="*/ 268 h 490"/>
              <a:gd name="T66" fmla="*/ 245 w 490"/>
              <a:gd name="T67" fmla="*/ 130 h 490"/>
              <a:gd name="T68" fmla="*/ 113 w 490"/>
              <a:gd name="T69" fmla="*/ 267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90" h="490">
                <a:moveTo>
                  <a:pt x="245" y="0"/>
                </a:moveTo>
                <a:cubicBezTo>
                  <a:pt x="380" y="0"/>
                  <a:pt x="490" y="110"/>
                  <a:pt x="490" y="245"/>
                </a:cubicBezTo>
                <a:cubicBezTo>
                  <a:pt x="490" y="381"/>
                  <a:pt x="380" y="490"/>
                  <a:pt x="245" y="490"/>
                </a:cubicBezTo>
                <a:cubicBezTo>
                  <a:pt x="110" y="490"/>
                  <a:pt x="0" y="381"/>
                  <a:pt x="0" y="245"/>
                </a:cubicBezTo>
                <a:cubicBezTo>
                  <a:pt x="0" y="110"/>
                  <a:pt x="110" y="0"/>
                  <a:pt x="245" y="0"/>
                </a:cubicBezTo>
                <a:close/>
                <a:moveTo>
                  <a:pt x="436" y="250"/>
                </a:moveTo>
                <a:cubicBezTo>
                  <a:pt x="435" y="254"/>
                  <a:pt x="431" y="256"/>
                  <a:pt x="427" y="256"/>
                </a:cubicBezTo>
                <a:lnTo>
                  <a:pt x="394" y="256"/>
                </a:lnTo>
                <a:cubicBezTo>
                  <a:pt x="391" y="256"/>
                  <a:pt x="388" y="255"/>
                  <a:pt x="386" y="253"/>
                </a:cubicBezTo>
                <a:lnTo>
                  <a:pt x="245" y="105"/>
                </a:lnTo>
                <a:lnTo>
                  <a:pt x="104" y="253"/>
                </a:lnTo>
                <a:cubicBezTo>
                  <a:pt x="102" y="255"/>
                  <a:pt x="99" y="256"/>
                  <a:pt x="96" y="256"/>
                </a:cubicBezTo>
                <a:lnTo>
                  <a:pt x="63" y="256"/>
                </a:lnTo>
                <a:cubicBezTo>
                  <a:pt x="59" y="256"/>
                  <a:pt x="55" y="254"/>
                  <a:pt x="54" y="250"/>
                </a:cubicBezTo>
                <a:cubicBezTo>
                  <a:pt x="52" y="246"/>
                  <a:pt x="53" y="242"/>
                  <a:pt x="56" y="239"/>
                </a:cubicBezTo>
                <a:lnTo>
                  <a:pt x="236" y="52"/>
                </a:lnTo>
                <a:cubicBezTo>
                  <a:pt x="238" y="49"/>
                  <a:pt x="242" y="48"/>
                  <a:pt x="245" y="48"/>
                </a:cubicBezTo>
                <a:cubicBezTo>
                  <a:pt x="248" y="48"/>
                  <a:pt x="252" y="49"/>
                  <a:pt x="254" y="52"/>
                </a:cubicBezTo>
                <a:lnTo>
                  <a:pt x="434" y="239"/>
                </a:lnTo>
                <a:cubicBezTo>
                  <a:pt x="437" y="242"/>
                  <a:pt x="438" y="246"/>
                  <a:pt x="436" y="250"/>
                </a:cubicBezTo>
                <a:close/>
                <a:moveTo>
                  <a:pt x="113" y="267"/>
                </a:moveTo>
                <a:lnTo>
                  <a:pt x="113" y="267"/>
                </a:lnTo>
                <a:lnTo>
                  <a:pt x="113" y="379"/>
                </a:lnTo>
                <a:cubicBezTo>
                  <a:pt x="113" y="389"/>
                  <a:pt x="120" y="398"/>
                  <a:pt x="129" y="398"/>
                </a:cubicBezTo>
                <a:lnTo>
                  <a:pt x="202" y="398"/>
                </a:lnTo>
                <a:lnTo>
                  <a:pt x="202" y="276"/>
                </a:lnTo>
                <a:cubicBezTo>
                  <a:pt x="202" y="266"/>
                  <a:pt x="211" y="257"/>
                  <a:pt x="221" y="257"/>
                </a:cubicBezTo>
                <a:lnTo>
                  <a:pt x="269" y="257"/>
                </a:lnTo>
                <a:cubicBezTo>
                  <a:pt x="279" y="257"/>
                  <a:pt x="288" y="266"/>
                  <a:pt x="288" y="276"/>
                </a:cubicBezTo>
                <a:lnTo>
                  <a:pt x="288" y="398"/>
                </a:lnTo>
                <a:lnTo>
                  <a:pt x="361" y="398"/>
                </a:lnTo>
                <a:cubicBezTo>
                  <a:pt x="370" y="398"/>
                  <a:pt x="377" y="389"/>
                  <a:pt x="377" y="379"/>
                </a:cubicBezTo>
                <a:lnTo>
                  <a:pt x="377" y="268"/>
                </a:lnTo>
                <a:lnTo>
                  <a:pt x="245" y="130"/>
                </a:lnTo>
                <a:lnTo>
                  <a:pt x="113" y="267"/>
                </a:lnTo>
                <a:close/>
              </a:path>
            </a:pathLst>
          </a:custGeom>
          <a:solidFill>
            <a:srgbClr val="68B9A8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>
              <a:solidFill>
                <a:srgbClr val="5FA0A0"/>
              </a:solidFill>
            </a:endParaRPr>
          </a:p>
        </p:txBody>
      </p:sp>
      <p:sp>
        <p:nvSpPr>
          <p:cNvPr id="13" name="Rectangle 4"/>
          <p:cNvSpPr txBox="1">
            <a:spLocks noChangeArrowheads="1"/>
          </p:cNvSpPr>
          <p:nvPr/>
        </p:nvSpPr>
        <p:spPr bwMode="auto">
          <a:xfrm>
            <a:off x="5193030" y="4483735"/>
            <a:ext cx="1803400" cy="256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sz="2100" b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北京出版社</a:t>
            </a:r>
            <a:endParaRPr lang="zh-CN" sz="2100" b="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bldLvl="0" animBg="1"/>
      <p:bldP spid="1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953023" y="265259"/>
            <a:ext cx="11231956" cy="708025"/>
            <a:chOff x="953023" y="551189"/>
            <a:chExt cx="11231956" cy="708025"/>
          </a:xfrm>
        </p:grpSpPr>
        <p:sp>
          <p:nvSpPr>
            <p:cNvPr id="11" name="矩形 10"/>
            <p:cNvSpPr/>
            <p:nvPr/>
          </p:nvSpPr>
          <p:spPr>
            <a:xfrm>
              <a:off x="2572908" y="976639"/>
              <a:ext cx="9612071" cy="76200"/>
            </a:xfrm>
            <a:prstGeom prst="rect">
              <a:avLst/>
            </a:pr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8"/>
            <p:cNvSpPr txBox="1">
              <a:spLocks noChangeArrowheads="1"/>
            </p:cNvSpPr>
            <p:nvPr/>
          </p:nvSpPr>
          <p:spPr bwMode="auto">
            <a:xfrm>
              <a:off x="953023" y="551189"/>
              <a:ext cx="1646555" cy="49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68B9A8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任务二</a:t>
              </a:r>
              <a:endParaRPr lang="en-US" altLang="zh-CN" sz="32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3" name="TextBox 8"/>
            <p:cNvSpPr txBox="1">
              <a:spLocks noChangeArrowheads="1"/>
            </p:cNvSpPr>
            <p:nvPr/>
          </p:nvSpPr>
          <p:spPr bwMode="auto">
            <a:xfrm>
              <a:off x="953023" y="1013469"/>
              <a:ext cx="1646555" cy="245745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儿童的科学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223010" y="2122624"/>
            <a:ext cx="9369425" cy="2964013"/>
            <a:chOff x="1865754" y="4726065"/>
            <a:chExt cx="5008948" cy="2568701"/>
          </a:xfrm>
        </p:grpSpPr>
        <p:sp>
          <p:nvSpPr>
            <p:cNvPr id="15" name="PA_KSO_Shape"/>
            <p:cNvSpPr/>
            <p:nvPr>
              <p:custDataLst>
                <p:tags r:id="rId1"/>
              </p:custDataLst>
            </p:nvPr>
          </p:nvSpPr>
          <p:spPr>
            <a:xfrm>
              <a:off x="1865754" y="4726065"/>
              <a:ext cx="285272" cy="473819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" name="出品 26"/>
            <p:cNvSpPr txBox="1"/>
            <p:nvPr>
              <p:custDataLst>
                <p:tags r:id="rId2"/>
              </p:custDataLst>
            </p:nvPr>
          </p:nvSpPr>
          <p:spPr>
            <a:xfrm>
              <a:off x="2172026" y="4790606"/>
              <a:ext cx="505138" cy="3455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小链接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品 15"/>
            <p:cNvSpPr txBox="1"/>
            <p:nvPr>
              <p:custDataLst>
                <p:tags r:id="rId3"/>
              </p:custDataLst>
            </p:nvPr>
          </p:nvSpPr>
          <p:spPr>
            <a:xfrm>
              <a:off x="2171960" y="5334314"/>
              <a:ext cx="4702742" cy="1960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600" dirty="0">
                  <a:sym typeface="+mn-ea"/>
                </a:rPr>
                <a:t>“摇篮里的科学家”：</a:t>
              </a:r>
              <a:endParaRPr lang="en-US" altLang="zh-CN" sz="1600" dirty="0">
                <a:sym typeface="+mn-ea"/>
              </a:endParaRPr>
            </a:p>
            <a:p>
              <a:pPr algn="just">
                <a:lnSpc>
                  <a:spcPct val="150000"/>
                </a:lnSpc>
              </a:pPr>
              <a:r>
                <a:rPr lang="en-US" altLang="zh-CN" sz="1600" dirty="0">
                  <a:sym typeface="+mn-ea"/>
                </a:rPr>
                <a:t>        </a:t>
              </a:r>
              <a:r>
                <a:rPr lang="zh-CN" altLang="en-US" sz="1600" dirty="0">
                  <a:sym typeface="+mn-ea"/>
                </a:rPr>
                <a:t>新生儿知道的远远超乎我们的想象。在生命最初几个月里，婴儿似乎已经解决了一系列的哲学争鸣。他们知道如何用边界和运动模式将世界区分为独立的客体。他们知道一些物体是怎样运动的。他们知道这些物体是三维独立空间中的一部分。他们还知道来自于他们不同感官的信息之间的联系</a:t>
              </a:r>
              <a:r>
                <a:rPr lang="en-US" altLang="zh-CN" sz="1600" dirty="0">
                  <a:sym typeface="+mn-ea"/>
                </a:rPr>
                <a:t>——</a:t>
              </a:r>
              <a:r>
                <a:rPr lang="zh-CN" altLang="en-US" sz="1600" dirty="0">
                  <a:sym typeface="+mn-ea"/>
                </a:rPr>
                <a:t>他们能够连接奶头的感觉和粉红色的突起，连接发出的声音和所看到的运动的嘴唇，连接球的弹跳及其发出的“嘭”的声音。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54012" y="342900"/>
            <a:ext cx="11482388" cy="6173786"/>
          </a:xfrm>
          <a:prstGeom prst="rect">
            <a:avLst/>
          </a:prstGeom>
          <a:noFill/>
          <a:ln>
            <a:solidFill>
              <a:srgbClr val="68B9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2924909" y="2451183"/>
            <a:ext cx="6339643" cy="1185267"/>
            <a:chOff x="3238500" y="3056722"/>
            <a:chExt cx="5729514" cy="909992"/>
          </a:xfrm>
        </p:grpSpPr>
        <p:sp>
          <p:nvSpPr>
            <p:cNvPr id="15" name="文本框 283"/>
            <p:cNvSpPr txBox="1"/>
            <p:nvPr/>
          </p:nvSpPr>
          <p:spPr>
            <a:xfrm>
              <a:off x="4642375" y="3111502"/>
              <a:ext cx="2919939" cy="7790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6000" dirty="0">
                  <a:solidFill>
                    <a:srgbClr val="68B9A8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谢谢观看</a:t>
              </a:r>
              <a:endParaRPr lang="zh-CN" altLang="en-US" sz="60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3238500" y="3056722"/>
              <a:ext cx="5729514" cy="909992"/>
              <a:chOff x="3200400" y="3056722"/>
              <a:chExt cx="5729514" cy="909992"/>
            </a:xfrm>
          </p:grpSpPr>
          <p:cxnSp>
            <p:nvCxnSpPr>
              <p:cNvPr id="17" name="直接连接符 16"/>
              <p:cNvCxnSpPr/>
              <p:nvPr/>
            </p:nvCxnSpPr>
            <p:spPr>
              <a:xfrm>
                <a:off x="3214914" y="3056722"/>
                <a:ext cx="5715000" cy="0"/>
              </a:xfrm>
              <a:prstGeom prst="line">
                <a:avLst/>
              </a:prstGeom>
              <a:ln>
                <a:solidFill>
                  <a:srgbClr val="68B9A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3200400" y="3966714"/>
                <a:ext cx="5715000" cy="0"/>
              </a:xfrm>
              <a:prstGeom prst="line">
                <a:avLst/>
              </a:prstGeom>
              <a:ln>
                <a:solidFill>
                  <a:srgbClr val="68B9A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" name="Freeform 10"/>
          <p:cNvSpPr>
            <a:spLocks noEditPoints="1"/>
          </p:cNvSpPr>
          <p:nvPr/>
        </p:nvSpPr>
        <p:spPr bwMode="auto">
          <a:xfrm>
            <a:off x="4820047" y="4459072"/>
            <a:ext cx="310876" cy="312303"/>
          </a:xfrm>
          <a:custGeom>
            <a:avLst/>
            <a:gdLst>
              <a:gd name="T0" fmla="*/ 245 w 490"/>
              <a:gd name="T1" fmla="*/ 0 h 490"/>
              <a:gd name="T2" fmla="*/ 490 w 490"/>
              <a:gd name="T3" fmla="*/ 245 h 490"/>
              <a:gd name="T4" fmla="*/ 245 w 490"/>
              <a:gd name="T5" fmla="*/ 490 h 490"/>
              <a:gd name="T6" fmla="*/ 0 w 490"/>
              <a:gd name="T7" fmla="*/ 245 h 490"/>
              <a:gd name="T8" fmla="*/ 245 w 490"/>
              <a:gd name="T9" fmla="*/ 0 h 490"/>
              <a:gd name="T10" fmla="*/ 436 w 490"/>
              <a:gd name="T11" fmla="*/ 250 h 490"/>
              <a:gd name="T12" fmla="*/ 427 w 490"/>
              <a:gd name="T13" fmla="*/ 256 h 490"/>
              <a:gd name="T14" fmla="*/ 394 w 490"/>
              <a:gd name="T15" fmla="*/ 256 h 490"/>
              <a:gd name="T16" fmla="*/ 386 w 490"/>
              <a:gd name="T17" fmla="*/ 253 h 490"/>
              <a:gd name="T18" fmla="*/ 245 w 490"/>
              <a:gd name="T19" fmla="*/ 105 h 490"/>
              <a:gd name="T20" fmla="*/ 104 w 490"/>
              <a:gd name="T21" fmla="*/ 253 h 490"/>
              <a:gd name="T22" fmla="*/ 96 w 490"/>
              <a:gd name="T23" fmla="*/ 256 h 490"/>
              <a:gd name="T24" fmla="*/ 63 w 490"/>
              <a:gd name="T25" fmla="*/ 256 h 490"/>
              <a:gd name="T26" fmla="*/ 54 w 490"/>
              <a:gd name="T27" fmla="*/ 250 h 490"/>
              <a:gd name="T28" fmla="*/ 56 w 490"/>
              <a:gd name="T29" fmla="*/ 239 h 490"/>
              <a:gd name="T30" fmla="*/ 236 w 490"/>
              <a:gd name="T31" fmla="*/ 52 h 490"/>
              <a:gd name="T32" fmla="*/ 245 w 490"/>
              <a:gd name="T33" fmla="*/ 48 h 490"/>
              <a:gd name="T34" fmla="*/ 254 w 490"/>
              <a:gd name="T35" fmla="*/ 52 h 490"/>
              <a:gd name="T36" fmla="*/ 434 w 490"/>
              <a:gd name="T37" fmla="*/ 239 h 490"/>
              <a:gd name="T38" fmla="*/ 436 w 490"/>
              <a:gd name="T39" fmla="*/ 250 h 490"/>
              <a:gd name="T40" fmla="*/ 113 w 490"/>
              <a:gd name="T41" fmla="*/ 267 h 490"/>
              <a:gd name="T42" fmla="*/ 113 w 490"/>
              <a:gd name="T43" fmla="*/ 267 h 490"/>
              <a:gd name="T44" fmla="*/ 113 w 490"/>
              <a:gd name="T45" fmla="*/ 379 h 490"/>
              <a:gd name="T46" fmla="*/ 129 w 490"/>
              <a:gd name="T47" fmla="*/ 398 h 490"/>
              <a:gd name="T48" fmla="*/ 202 w 490"/>
              <a:gd name="T49" fmla="*/ 398 h 490"/>
              <a:gd name="T50" fmla="*/ 202 w 490"/>
              <a:gd name="T51" fmla="*/ 276 h 490"/>
              <a:gd name="T52" fmla="*/ 221 w 490"/>
              <a:gd name="T53" fmla="*/ 257 h 490"/>
              <a:gd name="T54" fmla="*/ 269 w 490"/>
              <a:gd name="T55" fmla="*/ 257 h 490"/>
              <a:gd name="T56" fmla="*/ 288 w 490"/>
              <a:gd name="T57" fmla="*/ 276 h 490"/>
              <a:gd name="T58" fmla="*/ 288 w 490"/>
              <a:gd name="T59" fmla="*/ 398 h 490"/>
              <a:gd name="T60" fmla="*/ 361 w 490"/>
              <a:gd name="T61" fmla="*/ 398 h 490"/>
              <a:gd name="T62" fmla="*/ 377 w 490"/>
              <a:gd name="T63" fmla="*/ 379 h 490"/>
              <a:gd name="T64" fmla="*/ 377 w 490"/>
              <a:gd name="T65" fmla="*/ 268 h 490"/>
              <a:gd name="T66" fmla="*/ 245 w 490"/>
              <a:gd name="T67" fmla="*/ 130 h 490"/>
              <a:gd name="T68" fmla="*/ 113 w 490"/>
              <a:gd name="T69" fmla="*/ 267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90" h="490">
                <a:moveTo>
                  <a:pt x="245" y="0"/>
                </a:moveTo>
                <a:cubicBezTo>
                  <a:pt x="380" y="0"/>
                  <a:pt x="490" y="110"/>
                  <a:pt x="490" y="245"/>
                </a:cubicBezTo>
                <a:cubicBezTo>
                  <a:pt x="490" y="381"/>
                  <a:pt x="380" y="490"/>
                  <a:pt x="245" y="490"/>
                </a:cubicBezTo>
                <a:cubicBezTo>
                  <a:pt x="110" y="490"/>
                  <a:pt x="0" y="381"/>
                  <a:pt x="0" y="245"/>
                </a:cubicBezTo>
                <a:cubicBezTo>
                  <a:pt x="0" y="110"/>
                  <a:pt x="110" y="0"/>
                  <a:pt x="245" y="0"/>
                </a:cubicBezTo>
                <a:close/>
                <a:moveTo>
                  <a:pt x="436" y="250"/>
                </a:moveTo>
                <a:cubicBezTo>
                  <a:pt x="435" y="254"/>
                  <a:pt x="431" y="256"/>
                  <a:pt x="427" y="256"/>
                </a:cubicBezTo>
                <a:lnTo>
                  <a:pt x="394" y="256"/>
                </a:lnTo>
                <a:cubicBezTo>
                  <a:pt x="391" y="256"/>
                  <a:pt x="388" y="255"/>
                  <a:pt x="386" y="253"/>
                </a:cubicBezTo>
                <a:lnTo>
                  <a:pt x="245" y="105"/>
                </a:lnTo>
                <a:lnTo>
                  <a:pt x="104" y="253"/>
                </a:lnTo>
                <a:cubicBezTo>
                  <a:pt x="102" y="255"/>
                  <a:pt x="99" y="256"/>
                  <a:pt x="96" y="256"/>
                </a:cubicBezTo>
                <a:lnTo>
                  <a:pt x="63" y="256"/>
                </a:lnTo>
                <a:cubicBezTo>
                  <a:pt x="59" y="256"/>
                  <a:pt x="55" y="254"/>
                  <a:pt x="54" y="250"/>
                </a:cubicBezTo>
                <a:cubicBezTo>
                  <a:pt x="52" y="246"/>
                  <a:pt x="53" y="242"/>
                  <a:pt x="56" y="239"/>
                </a:cubicBezTo>
                <a:lnTo>
                  <a:pt x="236" y="52"/>
                </a:lnTo>
                <a:cubicBezTo>
                  <a:pt x="238" y="49"/>
                  <a:pt x="242" y="48"/>
                  <a:pt x="245" y="48"/>
                </a:cubicBezTo>
                <a:cubicBezTo>
                  <a:pt x="248" y="48"/>
                  <a:pt x="252" y="49"/>
                  <a:pt x="254" y="52"/>
                </a:cubicBezTo>
                <a:lnTo>
                  <a:pt x="434" y="239"/>
                </a:lnTo>
                <a:cubicBezTo>
                  <a:pt x="437" y="242"/>
                  <a:pt x="438" y="246"/>
                  <a:pt x="436" y="250"/>
                </a:cubicBezTo>
                <a:close/>
                <a:moveTo>
                  <a:pt x="113" y="267"/>
                </a:moveTo>
                <a:lnTo>
                  <a:pt x="113" y="267"/>
                </a:lnTo>
                <a:lnTo>
                  <a:pt x="113" y="379"/>
                </a:lnTo>
                <a:cubicBezTo>
                  <a:pt x="113" y="389"/>
                  <a:pt x="120" y="398"/>
                  <a:pt x="129" y="398"/>
                </a:cubicBezTo>
                <a:lnTo>
                  <a:pt x="202" y="398"/>
                </a:lnTo>
                <a:lnTo>
                  <a:pt x="202" y="276"/>
                </a:lnTo>
                <a:cubicBezTo>
                  <a:pt x="202" y="266"/>
                  <a:pt x="211" y="257"/>
                  <a:pt x="221" y="257"/>
                </a:cubicBezTo>
                <a:lnTo>
                  <a:pt x="269" y="257"/>
                </a:lnTo>
                <a:cubicBezTo>
                  <a:pt x="279" y="257"/>
                  <a:pt x="288" y="266"/>
                  <a:pt x="288" y="276"/>
                </a:cubicBezTo>
                <a:lnTo>
                  <a:pt x="288" y="398"/>
                </a:lnTo>
                <a:lnTo>
                  <a:pt x="361" y="398"/>
                </a:lnTo>
                <a:cubicBezTo>
                  <a:pt x="370" y="398"/>
                  <a:pt x="377" y="389"/>
                  <a:pt x="377" y="379"/>
                </a:cubicBezTo>
                <a:lnTo>
                  <a:pt x="377" y="268"/>
                </a:lnTo>
                <a:lnTo>
                  <a:pt x="245" y="130"/>
                </a:lnTo>
                <a:lnTo>
                  <a:pt x="113" y="267"/>
                </a:lnTo>
                <a:close/>
              </a:path>
            </a:pathLst>
          </a:custGeom>
          <a:solidFill>
            <a:srgbClr val="68B9A8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>
              <a:solidFill>
                <a:srgbClr val="5FA0A0"/>
              </a:solidFill>
            </a:endParaRPr>
          </a:p>
        </p:txBody>
      </p:sp>
      <p:sp>
        <p:nvSpPr>
          <p:cNvPr id="2" name="Rectangle 4"/>
          <p:cNvSpPr txBox="1">
            <a:spLocks noChangeArrowheads="1"/>
          </p:cNvSpPr>
          <p:nvPr/>
        </p:nvSpPr>
        <p:spPr bwMode="auto">
          <a:xfrm>
            <a:off x="5193030" y="4483735"/>
            <a:ext cx="1803400" cy="256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ctr"/>
            <a:r>
              <a:rPr lang="zh-CN" sz="2100" b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北京出版社</a:t>
            </a:r>
            <a:endParaRPr lang="zh-CN" sz="2100" b="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2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54012" y="342900"/>
            <a:ext cx="11482388" cy="6173786"/>
          </a:xfrm>
          <a:prstGeom prst="rect">
            <a:avLst/>
          </a:prstGeom>
          <a:noFill/>
          <a:ln>
            <a:solidFill>
              <a:srgbClr val="68B9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 rot="5400000">
            <a:off x="2996883" y="2241845"/>
            <a:ext cx="2714994" cy="1258716"/>
            <a:chOff x="3238500" y="3079008"/>
            <a:chExt cx="5729514" cy="865420"/>
          </a:xfrm>
        </p:grpSpPr>
        <p:sp>
          <p:nvSpPr>
            <p:cNvPr id="14" name="文本框 283"/>
            <p:cNvSpPr txBox="1"/>
            <p:nvPr/>
          </p:nvSpPr>
          <p:spPr>
            <a:xfrm rot="16200000">
              <a:off x="5794137" y="1076354"/>
              <a:ext cx="634828" cy="4871309"/>
            </a:xfrm>
            <a:prstGeom prst="rect">
              <a:avLst/>
            </a:prstGeom>
            <a:noFill/>
          </p:spPr>
          <p:txBody>
            <a:bodyPr vert="horz" wrap="square" rtlCol="0" anchor="ctr" anchorCtr="0">
              <a:spAutoFit/>
            </a:bodyPr>
            <a:lstStyle/>
            <a:p>
              <a:pPr algn="ctr"/>
              <a:r>
                <a:rPr lang="zh-CN" altLang="en-US" sz="4800" spc="600" dirty="0">
                  <a:solidFill>
                    <a:srgbClr val="68B9A8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项目一</a:t>
              </a:r>
              <a:endParaRPr lang="en-US" altLang="zh-CN" sz="4800" spc="6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3238500" y="3079008"/>
              <a:ext cx="5729514" cy="865420"/>
              <a:chOff x="3200400" y="3079008"/>
              <a:chExt cx="5729514" cy="865420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3214914" y="3079008"/>
                <a:ext cx="5715000" cy="0"/>
              </a:xfrm>
              <a:prstGeom prst="line">
                <a:avLst/>
              </a:prstGeom>
              <a:ln>
                <a:solidFill>
                  <a:srgbClr val="68B9A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3200400" y="3944428"/>
                <a:ext cx="5715000" cy="0"/>
              </a:xfrm>
              <a:prstGeom prst="line">
                <a:avLst/>
              </a:prstGeom>
              <a:ln>
                <a:solidFill>
                  <a:srgbClr val="68B9A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2" name="标题 1"/>
          <p:cNvSpPr txBox="1"/>
          <p:nvPr/>
        </p:nvSpPr>
        <p:spPr>
          <a:xfrm>
            <a:off x="5367440" y="2338705"/>
            <a:ext cx="4674235" cy="829310"/>
          </a:xfrm>
          <a:prstGeom prst="rect">
            <a:avLst/>
          </a:prstGeom>
        </p:spPr>
        <p:txBody>
          <a:bodyPr rtlCol="0"/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zh-CN" altLang="en-US" sz="42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科学与儿童的科学</a:t>
            </a:r>
            <a:endParaRPr lang="zh-CN" altLang="en-US" sz="4200" dirty="0">
              <a:solidFill>
                <a:srgbClr val="68B9A8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3" name="副标题 2"/>
          <p:cNvSpPr txBox="1"/>
          <p:nvPr/>
        </p:nvSpPr>
        <p:spPr>
          <a:xfrm>
            <a:off x="5704625" y="3267710"/>
            <a:ext cx="3999865" cy="325120"/>
          </a:xfrm>
          <a:prstGeom prst="rect">
            <a:avLst/>
          </a:prstGeom>
        </p:spPr>
        <p:txBody>
          <a:bodyPr rtlCol="0"/>
          <a:lstStyle>
            <a:lvl1pPr marL="457200" indent="-4572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zh-CN" altLang="en-US" sz="1400" spc="300" dirty="0">
                <a:solidFill>
                  <a:schemeClr val="bg1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科学</a:t>
            </a:r>
            <a:r>
              <a:rPr lang="en-US" altLang="zh-CN" sz="1400" spc="300" dirty="0">
                <a:solidFill>
                  <a:schemeClr val="bg1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|</a:t>
            </a:r>
            <a:r>
              <a:rPr lang="zh-CN" altLang="en-US" sz="1400" spc="300" dirty="0">
                <a:solidFill>
                  <a:schemeClr val="bg1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儿童的科学</a:t>
            </a:r>
            <a:endParaRPr lang="zh-CN" altLang="en-US" sz="1400" spc="300" dirty="0">
              <a:solidFill>
                <a:schemeClr val="bg1">
                  <a:lumMod val="50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5756377" y="3167672"/>
            <a:ext cx="3896360" cy="0"/>
          </a:xfrm>
          <a:prstGeom prst="line">
            <a:avLst/>
          </a:prstGeom>
          <a:ln w="3175">
            <a:solidFill>
              <a:srgbClr val="68B9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2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953023" y="265259"/>
            <a:ext cx="11231880" cy="708025"/>
            <a:chOff x="953023" y="551189"/>
            <a:chExt cx="11231880" cy="708025"/>
          </a:xfrm>
        </p:grpSpPr>
        <p:sp>
          <p:nvSpPr>
            <p:cNvPr id="11" name="矩形 10"/>
            <p:cNvSpPr/>
            <p:nvPr/>
          </p:nvSpPr>
          <p:spPr>
            <a:xfrm>
              <a:off x="2702448" y="976639"/>
              <a:ext cx="9482455" cy="76200"/>
            </a:xfrm>
            <a:prstGeom prst="rect">
              <a:avLst/>
            </a:pr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8"/>
            <p:cNvSpPr txBox="1">
              <a:spLocks noChangeArrowheads="1"/>
            </p:cNvSpPr>
            <p:nvPr/>
          </p:nvSpPr>
          <p:spPr bwMode="auto">
            <a:xfrm>
              <a:off x="953023" y="551189"/>
              <a:ext cx="1646555" cy="49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68B9A8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项目一</a:t>
              </a:r>
              <a:endParaRPr lang="zh-CN" altLang="en-US" sz="32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3" name="TextBox 8"/>
            <p:cNvSpPr txBox="1">
              <a:spLocks noChangeArrowheads="1"/>
            </p:cNvSpPr>
            <p:nvPr/>
          </p:nvSpPr>
          <p:spPr bwMode="auto">
            <a:xfrm>
              <a:off x="953023" y="1013469"/>
              <a:ext cx="1646555" cy="245745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科学与儿童的科学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8" name="文本框 29"/>
          <p:cNvSpPr txBox="1"/>
          <p:nvPr/>
        </p:nvSpPr>
        <p:spPr>
          <a:xfrm>
            <a:off x="1196245" y="2093097"/>
            <a:ext cx="410906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68B9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2800" b="1" dirty="0">
              <a:solidFill>
                <a:srgbClr val="68B9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30"/>
          <p:cNvSpPr txBox="1"/>
          <p:nvPr/>
        </p:nvSpPr>
        <p:spPr>
          <a:xfrm>
            <a:off x="1196340" y="2739390"/>
            <a:ext cx="9791700" cy="267765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  <a:buClrTx/>
            </a:pPr>
            <a:r>
              <a:rPr lang="zh-CN" altLang="en-US" sz="1600" dirty="0">
                <a:sym typeface="+mn-ea"/>
              </a:rPr>
              <a:t>知识目标：</a:t>
            </a:r>
            <a:endParaRPr lang="zh-CN" altLang="en-US" sz="1600" dirty="0">
              <a:sym typeface="+mn-ea"/>
            </a:endParaRPr>
          </a:p>
          <a:p>
            <a:pPr marL="285750" indent="-285750" fontAlgn="base">
              <a:lnSpc>
                <a:spcPct val="150000"/>
              </a:lnSpc>
              <a:buClrTx/>
              <a:buFont typeface="Wingdings" panose="05000000000000000000" charset="0"/>
              <a:buChar char="Ø"/>
            </a:pPr>
            <a:r>
              <a:rPr lang="zh-CN" altLang="en-US" sz="1600" dirty="0">
                <a:sym typeface="+mn-ea"/>
              </a:rPr>
              <a:t>理解科学的基本概念</a:t>
            </a:r>
            <a:endParaRPr lang="zh-CN" altLang="en-US" sz="1600" dirty="0">
              <a:sym typeface="+mn-ea"/>
            </a:endParaRPr>
          </a:p>
          <a:p>
            <a:pPr marL="285750" indent="-285750" fontAlgn="base">
              <a:lnSpc>
                <a:spcPct val="150000"/>
              </a:lnSpc>
              <a:buClrTx/>
              <a:buFont typeface="Wingdings" panose="05000000000000000000" charset="0"/>
              <a:buChar char="Ø"/>
            </a:pPr>
            <a:r>
              <a:rPr lang="zh-CN" altLang="en-US" sz="1600" dirty="0">
                <a:sym typeface="+mn-ea"/>
              </a:rPr>
              <a:t>掌握“儿童的科学”的基本特点</a:t>
            </a:r>
            <a:endParaRPr lang="zh-CN" altLang="en-US" sz="1600" dirty="0">
              <a:sym typeface="+mn-ea"/>
            </a:endParaRPr>
          </a:p>
          <a:p>
            <a:pPr fontAlgn="base">
              <a:lnSpc>
                <a:spcPct val="150000"/>
              </a:lnSpc>
              <a:buClrTx/>
            </a:pPr>
            <a:r>
              <a:rPr lang="zh-CN" altLang="en-US" sz="1600" dirty="0">
                <a:sym typeface="+mn-ea"/>
              </a:rPr>
              <a:t>  技能目标：</a:t>
            </a:r>
            <a:endParaRPr lang="zh-CN" altLang="en-US" sz="1600" dirty="0">
              <a:sym typeface="+mn-ea"/>
            </a:endParaRPr>
          </a:p>
          <a:p>
            <a:pPr marL="285750" indent="-285750" fontAlgn="base">
              <a:lnSpc>
                <a:spcPct val="150000"/>
              </a:lnSpc>
              <a:buClrTx/>
              <a:buFont typeface="Wingdings" panose="05000000000000000000" charset="0"/>
              <a:buChar char="Ø"/>
            </a:pPr>
            <a:r>
              <a:rPr lang="zh-CN" altLang="en-US" sz="1600" dirty="0">
                <a:sym typeface="+mn-ea"/>
              </a:rPr>
              <a:t>体验“儿童的科学”与成人的科学之间的区别与联系</a:t>
            </a:r>
            <a:endParaRPr lang="en-US" altLang="zh-CN" sz="1600" dirty="0">
              <a:sym typeface="+mn-ea"/>
            </a:endParaRPr>
          </a:p>
          <a:p>
            <a:pPr fontAlgn="base">
              <a:lnSpc>
                <a:spcPct val="150000"/>
              </a:lnSpc>
              <a:buClrTx/>
            </a:pPr>
            <a:r>
              <a:rPr lang="zh-CN" altLang="en-US" sz="1600" dirty="0">
                <a:sym typeface="+mn-ea"/>
              </a:rPr>
              <a:t>素质目标：</a:t>
            </a:r>
            <a:endParaRPr lang="zh-CN" altLang="en-US" sz="1600" dirty="0">
              <a:sym typeface="+mn-ea"/>
            </a:endParaRPr>
          </a:p>
          <a:p>
            <a:pPr marL="285750" indent="-285750" fontAlgn="base">
              <a:lnSpc>
                <a:spcPct val="150000"/>
              </a:lnSpc>
              <a:buClrTx/>
              <a:buFont typeface="Wingdings" panose="05000000000000000000" charset="0"/>
              <a:buChar char="Ø"/>
            </a:pPr>
            <a:r>
              <a:rPr lang="zh-CN" altLang="en-US" sz="1600" dirty="0">
                <a:sym typeface="+mn-ea"/>
              </a:rPr>
              <a:t>尊重、支持儿童的科学探究行为，激发对“儿童的科学”的兴趣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Lato Regular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953023" y="265259"/>
            <a:ext cx="11231956" cy="708025"/>
            <a:chOff x="953023" y="551189"/>
            <a:chExt cx="11231956" cy="708025"/>
          </a:xfrm>
        </p:grpSpPr>
        <p:sp>
          <p:nvSpPr>
            <p:cNvPr id="11" name="矩形 10"/>
            <p:cNvSpPr/>
            <p:nvPr/>
          </p:nvSpPr>
          <p:spPr>
            <a:xfrm>
              <a:off x="2572908" y="976639"/>
              <a:ext cx="9612071" cy="76200"/>
            </a:xfrm>
            <a:prstGeom prst="rect">
              <a:avLst/>
            </a:pr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8"/>
            <p:cNvSpPr txBox="1">
              <a:spLocks noChangeArrowheads="1"/>
            </p:cNvSpPr>
            <p:nvPr/>
          </p:nvSpPr>
          <p:spPr bwMode="auto">
            <a:xfrm>
              <a:off x="953023" y="551189"/>
              <a:ext cx="1646555" cy="49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68B9A8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任务一</a:t>
              </a:r>
              <a:endParaRPr lang="en-US" altLang="zh-CN" sz="32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3" name="TextBox 8"/>
            <p:cNvSpPr txBox="1">
              <a:spLocks noChangeArrowheads="1"/>
            </p:cNvSpPr>
            <p:nvPr/>
          </p:nvSpPr>
          <p:spPr bwMode="auto">
            <a:xfrm>
              <a:off x="953023" y="1013469"/>
              <a:ext cx="1646555" cy="245745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什么是科学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223010" y="2122625"/>
            <a:ext cx="9369425" cy="2639876"/>
            <a:chOff x="1865754" y="4726065"/>
            <a:chExt cx="5008948" cy="2287795"/>
          </a:xfrm>
        </p:grpSpPr>
        <p:sp>
          <p:nvSpPr>
            <p:cNvPr id="15" name="PA_KSO_Shape"/>
            <p:cNvSpPr/>
            <p:nvPr>
              <p:custDataLst>
                <p:tags r:id="rId1"/>
              </p:custDataLst>
            </p:nvPr>
          </p:nvSpPr>
          <p:spPr>
            <a:xfrm>
              <a:off x="1865754" y="4726065"/>
              <a:ext cx="285272" cy="473819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" name="出品 26"/>
            <p:cNvSpPr txBox="1"/>
            <p:nvPr>
              <p:custDataLst>
                <p:tags r:id="rId2"/>
              </p:custDataLst>
            </p:nvPr>
          </p:nvSpPr>
          <p:spPr>
            <a:xfrm>
              <a:off x="2172026" y="4790606"/>
              <a:ext cx="1591457" cy="3455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一、</a:t>
              </a:r>
              <a:r>
                <a:rPr lang="en-US" altLang="zh-CN" sz="20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</a:t>
              </a:r>
              <a:r>
                <a:rPr lang="zh-CN" altLang="en-US" sz="20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科学</a:t>
              </a:r>
              <a:r>
                <a:rPr lang="en-US" altLang="zh-CN" sz="20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</a:t>
              </a:r>
              <a:r>
                <a:rPr lang="zh-CN" altLang="en-US" sz="20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的词源探索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品 15"/>
            <p:cNvSpPr txBox="1"/>
            <p:nvPr>
              <p:custDataLst>
                <p:tags r:id="rId3"/>
              </p:custDataLst>
            </p:nvPr>
          </p:nvSpPr>
          <p:spPr>
            <a:xfrm>
              <a:off x="2171960" y="5334314"/>
              <a:ext cx="4702742" cy="16795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6195" indent="406400" fontAlgn="auto">
                <a:lnSpc>
                  <a:spcPct val="150000"/>
                </a:lnSpc>
                <a:buFont typeface="+mj-lt"/>
                <a:buNone/>
                <a:extLst>
                  <a:ext uri="{35155182-B16C-46BC-9424-99874614C6A1}">
                    <wpsdc:indentchars xmlns:wpsdc="http://www.wps.cn/officeDocument/2017/drawingmlCustomData" val="200" checksum="1740828767"/>
                  </a:ext>
                </a:extLst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为了更好地理解什么是科学，首先需要了解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科学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词义的起源。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36195" indent="406400" fontAlgn="auto">
                <a:lnSpc>
                  <a:spcPct val="150000"/>
                </a:lnSpc>
                <a:buFont typeface="+mj-lt"/>
                <a:buNone/>
                <a:extLst>
                  <a:ext uri="{35155182-B16C-46BC-9424-99874614C6A1}">
                    <wpsdc:indentchars xmlns:wpsdc="http://www.wps.cn/officeDocument/2017/drawingmlCustomData" val="200" checksum="1740828767"/>
                  </a:ext>
                </a:extLst>
              </a:pP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科学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一词源于中世纪拉丁文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scio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（知识）。本意是关于自然万物的学问，即所谓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的学问，其含义是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知识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，更具体的是指关于自然的哲学原理和方法。后来，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scio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逐步演化为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scientia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（知识），最后演变为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science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。词语的演化记录着人类认识的进步。在英语中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科学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science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）是自然科学（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natural science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）的简称。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953023" y="265259"/>
            <a:ext cx="11231956" cy="708025"/>
            <a:chOff x="953023" y="551189"/>
            <a:chExt cx="11231956" cy="708025"/>
          </a:xfrm>
        </p:grpSpPr>
        <p:sp>
          <p:nvSpPr>
            <p:cNvPr id="11" name="矩形 10"/>
            <p:cNvSpPr/>
            <p:nvPr/>
          </p:nvSpPr>
          <p:spPr>
            <a:xfrm>
              <a:off x="2572908" y="976639"/>
              <a:ext cx="9612071" cy="76200"/>
            </a:xfrm>
            <a:prstGeom prst="rect">
              <a:avLst/>
            </a:pr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8"/>
            <p:cNvSpPr txBox="1">
              <a:spLocks noChangeArrowheads="1"/>
            </p:cNvSpPr>
            <p:nvPr/>
          </p:nvSpPr>
          <p:spPr bwMode="auto">
            <a:xfrm>
              <a:off x="953023" y="551189"/>
              <a:ext cx="1646555" cy="49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68B9A8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第一节</a:t>
              </a:r>
              <a:endParaRPr lang="en-US" altLang="zh-CN" sz="32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3" name="TextBox 8"/>
            <p:cNvSpPr txBox="1">
              <a:spLocks noChangeArrowheads="1"/>
            </p:cNvSpPr>
            <p:nvPr/>
          </p:nvSpPr>
          <p:spPr bwMode="auto">
            <a:xfrm>
              <a:off x="953023" y="1013469"/>
              <a:ext cx="1646555" cy="245745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什么是科学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223010" y="2122625"/>
            <a:ext cx="9369425" cy="1900736"/>
            <a:chOff x="1865754" y="4726065"/>
            <a:chExt cx="5008948" cy="1647234"/>
          </a:xfrm>
        </p:grpSpPr>
        <p:sp>
          <p:nvSpPr>
            <p:cNvPr id="15" name="PA_KSO_Shape"/>
            <p:cNvSpPr/>
            <p:nvPr>
              <p:custDataLst>
                <p:tags r:id="rId1"/>
              </p:custDataLst>
            </p:nvPr>
          </p:nvSpPr>
          <p:spPr>
            <a:xfrm>
              <a:off x="1865754" y="4726065"/>
              <a:ext cx="285272" cy="473819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" name="出品 26"/>
            <p:cNvSpPr txBox="1"/>
            <p:nvPr>
              <p:custDataLst>
                <p:tags r:id="rId2"/>
              </p:custDataLst>
            </p:nvPr>
          </p:nvSpPr>
          <p:spPr>
            <a:xfrm>
              <a:off x="2172026" y="4790606"/>
              <a:ext cx="1591457" cy="3455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二、对科学的认识的发展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品 15"/>
            <p:cNvSpPr txBox="1"/>
            <p:nvPr>
              <p:custDataLst>
                <p:tags r:id="rId3"/>
              </p:custDataLst>
            </p:nvPr>
          </p:nvSpPr>
          <p:spPr>
            <a:xfrm>
              <a:off x="2171960" y="5334314"/>
              <a:ext cx="4702742" cy="10389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6195" indent="406400" fontAlgn="auto">
                <a:lnSpc>
                  <a:spcPct val="150000"/>
                </a:lnSpc>
                <a:buFont typeface="+mj-lt"/>
                <a:buNone/>
                <a:extLst>
                  <a:ext uri="{35155182-B16C-46BC-9424-99874614C6A1}">
                    <wpsdc:indentchars xmlns:wpsdc="http://www.wps.cn/officeDocument/2017/drawingmlCustomData" val="200" checksum="1740828767"/>
                  </a:ext>
                </a:extLst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（一）科学是一种知识体系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36195" indent="406400" fontAlgn="auto">
                <a:lnSpc>
                  <a:spcPct val="150000"/>
                </a:lnSpc>
                <a:buFont typeface="+mj-lt"/>
                <a:buNone/>
                <a:extLst>
                  <a:ext uri="{35155182-B16C-46BC-9424-99874614C6A1}">
                    <wpsdc:indentchars xmlns:wpsdc="http://www.wps.cn/officeDocument/2017/drawingmlCustomData" val="200" checksum="1740828767"/>
                  </a:ext>
                </a:extLst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（二）科学是一种过程与方法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36195" indent="406400" fontAlgn="auto">
                <a:lnSpc>
                  <a:spcPct val="150000"/>
                </a:lnSpc>
                <a:buFont typeface="+mj-lt"/>
                <a:buNone/>
                <a:extLst>
                  <a:ext uri="{35155182-B16C-46BC-9424-99874614C6A1}">
                    <wpsdc:indentchars xmlns:wpsdc="http://www.wps.cn/officeDocument/2017/drawingmlCustomData" val="200" checksum="1740828767"/>
                  </a:ext>
                </a:extLst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（三）科学是一种精神、态度和价值体系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" name="图片 1" descr="合作1"/>
          <p:cNvPicPr>
            <a:picLocks noChangeAspect="1"/>
          </p:cNvPicPr>
          <p:nvPr/>
        </p:nvPicPr>
        <p:blipFill>
          <a:blip r:embed="rId4"/>
          <a:srcRect t="21069" b="17952"/>
          <a:stretch>
            <a:fillRect/>
          </a:stretch>
        </p:blipFill>
        <p:spPr>
          <a:xfrm>
            <a:off x="6318885" y="1318260"/>
            <a:ext cx="5346065" cy="46094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953023" y="265259"/>
            <a:ext cx="11231956" cy="708025"/>
            <a:chOff x="953023" y="551189"/>
            <a:chExt cx="11231956" cy="708025"/>
          </a:xfrm>
        </p:grpSpPr>
        <p:sp>
          <p:nvSpPr>
            <p:cNvPr id="11" name="矩形 10"/>
            <p:cNvSpPr/>
            <p:nvPr/>
          </p:nvSpPr>
          <p:spPr>
            <a:xfrm>
              <a:off x="2572908" y="976639"/>
              <a:ext cx="9612071" cy="76200"/>
            </a:xfrm>
            <a:prstGeom prst="rect">
              <a:avLst/>
            </a:pr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8"/>
            <p:cNvSpPr txBox="1">
              <a:spLocks noChangeArrowheads="1"/>
            </p:cNvSpPr>
            <p:nvPr/>
          </p:nvSpPr>
          <p:spPr bwMode="auto">
            <a:xfrm>
              <a:off x="953023" y="551189"/>
              <a:ext cx="1646555" cy="49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68B9A8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任务二</a:t>
              </a:r>
              <a:endParaRPr lang="en-US" altLang="zh-CN" sz="32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3" name="TextBox 8"/>
            <p:cNvSpPr txBox="1">
              <a:spLocks noChangeArrowheads="1"/>
            </p:cNvSpPr>
            <p:nvPr/>
          </p:nvSpPr>
          <p:spPr bwMode="auto">
            <a:xfrm>
              <a:off x="953023" y="1013469"/>
              <a:ext cx="1646555" cy="245745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儿童的科学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223010" y="2122625"/>
            <a:ext cx="9369425" cy="2270306"/>
            <a:chOff x="1865754" y="4726065"/>
            <a:chExt cx="5008948" cy="1967514"/>
          </a:xfrm>
        </p:grpSpPr>
        <p:sp>
          <p:nvSpPr>
            <p:cNvPr id="15" name="PA_KSO_Shape"/>
            <p:cNvSpPr/>
            <p:nvPr>
              <p:custDataLst>
                <p:tags r:id="rId1"/>
              </p:custDataLst>
            </p:nvPr>
          </p:nvSpPr>
          <p:spPr>
            <a:xfrm>
              <a:off x="1865754" y="4726065"/>
              <a:ext cx="285272" cy="473819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" name="出品 26"/>
            <p:cNvSpPr txBox="1"/>
            <p:nvPr>
              <p:custDataLst>
                <p:tags r:id="rId2"/>
              </p:custDataLst>
            </p:nvPr>
          </p:nvSpPr>
          <p:spPr>
            <a:xfrm>
              <a:off x="2172026" y="4790606"/>
              <a:ext cx="1455667" cy="3455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一、</a:t>
              </a:r>
              <a:r>
                <a:rPr lang="en-US" altLang="zh-CN" sz="20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</a:t>
              </a:r>
              <a:r>
                <a:rPr lang="zh-CN" altLang="en-US" sz="20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儿童像科学家</a:t>
              </a:r>
              <a:r>
                <a:rPr lang="en-US" altLang="zh-CN" sz="20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</a:t>
              </a:r>
              <a:endParaRPr lang="en-US" altLang="zh-CN" sz="2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品 15"/>
            <p:cNvSpPr txBox="1"/>
            <p:nvPr>
              <p:custDataLst>
                <p:tags r:id="rId3"/>
              </p:custDataLst>
            </p:nvPr>
          </p:nvSpPr>
          <p:spPr>
            <a:xfrm>
              <a:off x="2171960" y="5334314"/>
              <a:ext cx="4702742" cy="1359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200000"/>
                </a:lnSpc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（一）儿童对周围世界有着自己独特的认识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200000"/>
                </a:lnSpc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（二）儿童对探索世界充满了强烈的欲望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200000"/>
                </a:lnSpc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（三）儿童具备超强的探索世界的能力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" name="图片 1" descr="tim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96660" y="1423035"/>
            <a:ext cx="5760043" cy="40127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953023" y="265100"/>
            <a:ext cx="11231956" cy="708184"/>
            <a:chOff x="953023" y="551030"/>
            <a:chExt cx="11231956" cy="708184"/>
          </a:xfrm>
        </p:grpSpPr>
        <p:sp>
          <p:nvSpPr>
            <p:cNvPr id="11" name="矩形 10"/>
            <p:cNvSpPr/>
            <p:nvPr/>
          </p:nvSpPr>
          <p:spPr>
            <a:xfrm>
              <a:off x="2572908" y="976639"/>
              <a:ext cx="9612071" cy="76200"/>
            </a:xfrm>
            <a:prstGeom prst="rect">
              <a:avLst/>
            </a:pr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8"/>
            <p:cNvSpPr txBox="1">
              <a:spLocks noChangeArrowheads="1"/>
            </p:cNvSpPr>
            <p:nvPr/>
          </p:nvSpPr>
          <p:spPr bwMode="auto">
            <a:xfrm>
              <a:off x="953023" y="551030"/>
              <a:ext cx="1646555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68B9A8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任务二</a:t>
              </a:r>
              <a:endParaRPr lang="en-US" altLang="zh-CN" sz="32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3" name="TextBox 8"/>
            <p:cNvSpPr txBox="1">
              <a:spLocks noChangeArrowheads="1"/>
            </p:cNvSpPr>
            <p:nvPr/>
          </p:nvSpPr>
          <p:spPr bwMode="auto">
            <a:xfrm>
              <a:off x="953023" y="1013469"/>
              <a:ext cx="1646555" cy="245745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儿童的科学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223010" y="2122625"/>
            <a:ext cx="3295773" cy="546738"/>
            <a:chOff x="1865754" y="4726065"/>
            <a:chExt cx="1761939" cy="473819"/>
          </a:xfrm>
        </p:grpSpPr>
        <p:sp>
          <p:nvSpPr>
            <p:cNvPr id="15" name="PA_KSO_Shape"/>
            <p:cNvSpPr/>
            <p:nvPr>
              <p:custDataLst>
                <p:tags r:id="rId1"/>
              </p:custDataLst>
            </p:nvPr>
          </p:nvSpPr>
          <p:spPr>
            <a:xfrm>
              <a:off x="1865754" y="4726065"/>
              <a:ext cx="285272" cy="473819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" name="出品 26"/>
            <p:cNvSpPr txBox="1"/>
            <p:nvPr>
              <p:custDataLst>
                <p:tags r:id="rId2"/>
              </p:custDataLst>
            </p:nvPr>
          </p:nvSpPr>
          <p:spPr>
            <a:xfrm>
              <a:off x="2172026" y="4790606"/>
              <a:ext cx="1455667" cy="3455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一、</a:t>
              </a:r>
              <a:r>
                <a:rPr lang="en-US" altLang="zh-CN" sz="20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</a:t>
              </a:r>
              <a:r>
                <a:rPr lang="zh-CN" altLang="en-US" sz="20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儿童像科学家</a:t>
              </a:r>
              <a:r>
                <a:rPr lang="en-US" altLang="zh-CN" sz="20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</a:t>
              </a:r>
              <a:endParaRPr lang="en-US" altLang="zh-CN" sz="2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3" name="表格 2"/>
          <p:cNvGraphicFramePr/>
          <p:nvPr>
            <p:custDataLst>
              <p:tags r:id="rId3"/>
            </p:custDataLst>
          </p:nvPr>
        </p:nvGraphicFramePr>
        <p:xfrm>
          <a:off x="1235075" y="3345815"/>
          <a:ext cx="9719945" cy="2807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81505"/>
                <a:gridCol w="3778885"/>
                <a:gridCol w="4059555"/>
              </a:tblGrid>
              <a:tr h="5384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探究的程序</a:t>
                      </a:r>
                      <a:endParaRPr lang="zh-CN" altLang="en-US" sz="1400" b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科学家</a:t>
                      </a:r>
                      <a:endParaRPr lang="zh-CN" altLang="en-US" sz="1400" b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儿童</a:t>
                      </a:r>
                      <a:endParaRPr lang="zh-CN" altLang="en-US" sz="1400" b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84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探究的对象</a:t>
                      </a:r>
                      <a:endParaRPr lang="zh-CN" altLang="en-US" sz="1400" b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400" b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面对的是人类的未知</a:t>
                      </a:r>
                      <a:endParaRPr lang="zh-CN" altLang="en-US" sz="1400" b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400" b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人类已知而他们自己未知</a:t>
                      </a:r>
                      <a:endParaRPr lang="zh-CN" altLang="en-US" sz="1400" b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56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提出假设</a:t>
                      </a:r>
                      <a:endParaRPr lang="zh-CN" altLang="en-US" sz="14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4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在前人研究和自身观察的基础上进行推论和假设，文献资料具有重要意义</a:t>
                      </a:r>
                      <a:endParaRPr lang="zh-CN" altLang="en-US" sz="14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4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只是在自身经验和观察的基础上进行假设</a:t>
                      </a:r>
                      <a:endParaRPr lang="zh-CN" altLang="en-US" sz="14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84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探究的过程</a:t>
                      </a:r>
                      <a:endParaRPr lang="zh-CN" altLang="en-US" sz="14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4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验证假设经历漫长的发现历程</a:t>
                      </a:r>
                      <a:endParaRPr lang="zh-CN" altLang="en-US" sz="14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4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简约式的重演科学发现的过程</a:t>
                      </a:r>
                      <a:endParaRPr lang="zh-CN" altLang="en-US" sz="14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626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探究的结果</a:t>
                      </a:r>
                      <a:endParaRPr lang="zh-CN" altLang="en-US" sz="14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4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将结果公之于众，供他人分享与验证，他们的成果是人类共同的财富</a:t>
                      </a:r>
                      <a:endParaRPr lang="zh-CN" altLang="en-US" sz="14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4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只在同伴之间、师幼之间进行分享交流和相互质疑</a:t>
                      </a:r>
                      <a:endParaRPr lang="zh-CN" altLang="en-US" sz="14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4036060" y="2977515"/>
            <a:ext cx="411861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表</a:t>
            </a:r>
            <a:r>
              <a:rPr lang="en-US" altLang="zh-CN"/>
              <a:t>1-1    </a:t>
            </a:r>
            <a:r>
              <a:rPr lang="zh-CN" altLang="en-US"/>
              <a:t>儿童的探究与科学的探究的比较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953023" y="265259"/>
            <a:ext cx="11231956" cy="708025"/>
            <a:chOff x="953023" y="551189"/>
            <a:chExt cx="11231956" cy="708025"/>
          </a:xfrm>
        </p:grpSpPr>
        <p:sp>
          <p:nvSpPr>
            <p:cNvPr id="11" name="矩形 10"/>
            <p:cNvSpPr/>
            <p:nvPr/>
          </p:nvSpPr>
          <p:spPr>
            <a:xfrm>
              <a:off x="2572908" y="976639"/>
              <a:ext cx="9612071" cy="76200"/>
            </a:xfrm>
            <a:prstGeom prst="rect">
              <a:avLst/>
            </a:pr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8"/>
            <p:cNvSpPr txBox="1">
              <a:spLocks noChangeArrowheads="1"/>
            </p:cNvSpPr>
            <p:nvPr/>
          </p:nvSpPr>
          <p:spPr bwMode="auto">
            <a:xfrm>
              <a:off x="953023" y="551189"/>
              <a:ext cx="1646555" cy="49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68B9A8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任务二</a:t>
              </a:r>
              <a:endParaRPr lang="en-US" altLang="zh-CN" sz="32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3" name="TextBox 8"/>
            <p:cNvSpPr txBox="1">
              <a:spLocks noChangeArrowheads="1"/>
            </p:cNvSpPr>
            <p:nvPr/>
          </p:nvSpPr>
          <p:spPr bwMode="auto">
            <a:xfrm>
              <a:off x="953023" y="1013469"/>
              <a:ext cx="1646555" cy="245745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儿童的科学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223010" y="2122625"/>
            <a:ext cx="9369425" cy="2270306"/>
            <a:chOff x="1865754" y="4726065"/>
            <a:chExt cx="5008948" cy="1967514"/>
          </a:xfrm>
        </p:grpSpPr>
        <p:sp>
          <p:nvSpPr>
            <p:cNvPr id="15" name="PA_KSO_Shape"/>
            <p:cNvSpPr/>
            <p:nvPr>
              <p:custDataLst>
                <p:tags r:id="rId1"/>
              </p:custDataLst>
            </p:nvPr>
          </p:nvSpPr>
          <p:spPr>
            <a:xfrm>
              <a:off x="1865754" y="4726065"/>
              <a:ext cx="285272" cy="473819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" name="出品 26"/>
            <p:cNvSpPr txBox="1"/>
            <p:nvPr>
              <p:custDataLst>
                <p:tags r:id="rId2"/>
              </p:custDataLst>
            </p:nvPr>
          </p:nvSpPr>
          <p:spPr>
            <a:xfrm>
              <a:off x="2172026" y="4790606"/>
              <a:ext cx="1727247" cy="3455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二、</a:t>
              </a:r>
              <a:r>
                <a:rPr lang="en-US" altLang="zh-CN" sz="20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</a:t>
              </a:r>
              <a:r>
                <a:rPr lang="zh-CN" altLang="en-US" sz="20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儿童的科学</a:t>
              </a:r>
              <a:r>
                <a:rPr lang="en-US" altLang="zh-CN" sz="20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</a:t>
              </a:r>
              <a:r>
                <a:rPr lang="zh-CN" altLang="en-US" sz="20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的特点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品 15"/>
            <p:cNvSpPr txBox="1"/>
            <p:nvPr>
              <p:custDataLst>
                <p:tags r:id="rId3"/>
              </p:custDataLst>
            </p:nvPr>
          </p:nvSpPr>
          <p:spPr>
            <a:xfrm>
              <a:off x="2171960" y="5334314"/>
              <a:ext cx="4702742" cy="1359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200000"/>
                </a:lnSpc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（一）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“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儿童的科学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”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是由感性经验自发形成的主观认识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200000"/>
                </a:lnSpc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（二）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“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儿童的科学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”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处在不断变化、完善之中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200000"/>
                </a:lnSpc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（三）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“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儿童的科学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”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是对世界独特的理解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953023" y="265259"/>
            <a:ext cx="11231956" cy="708025"/>
            <a:chOff x="953023" y="551189"/>
            <a:chExt cx="11231956" cy="708025"/>
          </a:xfrm>
        </p:grpSpPr>
        <p:sp>
          <p:nvSpPr>
            <p:cNvPr id="11" name="矩形 10"/>
            <p:cNvSpPr/>
            <p:nvPr/>
          </p:nvSpPr>
          <p:spPr>
            <a:xfrm>
              <a:off x="2572908" y="976639"/>
              <a:ext cx="9612071" cy="76200"/>
            </a:xfrm>
            <a:prstGeom prst="rect">
              <a:avLst/>
            </a:pr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8"/>
            <p:cNvSpPr txBox="1">
              <a:spLocks noChangeArrowheads="1"/>
            </p:cNvSpPr>
            <p:nvPr/>
          </p:nvSpPr>
          <p:spPr bwMode="auto">
            <a:xfrm>
              <a:off x="953023" y="551189"/>
              <a:ext cx="1646555" cy="49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68B9A8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任务二</a:t>
              </a:r>
              <a:endParaRPr lang="en-US" altLang="zh-CN" sz="3200" dirty="0">
                <a:solidFill>
                  <a:srgbClr val="68B9A8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3" name="TextBox 8"/>
            <p:cNvSpPr txBox="1">
              <a:spLocks noChangeArrowheads="1"/>
            </p:cNvSpPr>
            <p:nvPr/>
          </p:nvSpPr>
          <p:spPr bwMode="auto">
            <a:xfrm>
              <a:off x="953023" y="1013469"/>
              <a:ext cx="1646555" cy="245745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Arial" panose="020B0604020202020204" pitchFamily="34" charset="0"/>
                </a:rPr>
                <a:t>儿童的科学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223010" y="2122625"/>
            <a:ext cx="9369425" cy="2270306"/>
            <a:chOff x="1865754" y="4726065"/>
            <a:chExt cx="5008948" cy="1967514"/>
          </a:xfrm>
        </p:grpSpPr>
        <p:sp>
          <p:nvSpPr>
            <p:cNvPr id="15" name="PA_KSO_Shape"/>
            <p:cNvSpPr/>
            <p:nvPr>
              <p:custDataLst>
                <p:tags r:id="rId1"/>
              </p:custDataLst>
            </p:nvPr>
          </p:nvSpPr>
          <p:spPr>
            <a:xfrm>
              <a:off x="1865754" y="4726065"/>
              <a:ext cx="285272" cy="473819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rgbClr val="68B9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" name="出品 26"/>
            <p:cNvSpPr txBox="1"/>
            <p:nvPr>
              <p:custDataLst>
                <p:tags r:id="rId2"/>
              </p:custDataLst>
            </p:nvPr>
          </p:nvSpPr>
          <p:spPr>
            <a:xfrm>
              <a:off x="2172026" y="4790606"/>
              <a:ext cx="1591457" cy="3455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三、儿童科学潜能的表现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品 15"/>
            <p:cNvSpPr txBox="1"/>
            <p:nvPr>
              <p:custDataLst>
                <p:tags r:id="rId3"/>
              </p:custDataLst>
            </p:nvPr>
          </p:nvSpPr>
          <p:spPr>
            <a:xfrm>
              <a:off x="2171960" y="5334314"/>
              <a:ext cx="4702742" cy="1359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1、思维方式与众不同，常常想到或问及一些常人想不到的问题。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2、对周围事物表现出敏锐的洞察能力，能发现一般人不能发现的事实或者现象。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3、对别人不太感兴趣或兴趣一般的事物，表现出异乎寻常的探索兴趣。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4、特别喜欢动手尝试，但也经常会造成破坏。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PA" val="v3.0.1"/>
</p:tagLst>
</file>

<file path=ppt/tags/tag11.xml><?xml version="1.0" encoding="utf-8"?>
<p:tagLst xmlns:p="http://schemas.openxmlformats.org/presentationml/2006/main">
  <p:tag name="PA" val="v3.0.1"/>
</p:tagLst>
</file>

<file path=ppt/tags/tag12.xml><?xml version="1.0" encoding="utf-8"?>
<p:tagLst xmlns:p="http://schemas.openxmlformats.org/presentationml/2006/main">
  <p:tag name="KSO_WM_UNIT_TABLE_BEAUTIFY" val="smartTable{aa82fc1d-742f-4d1a-8cd1-21e88351e0ae}"/>
</p:tagLst>
</file>

<file path=ppt/tags/tag13.xml><?xml version="1.0" encoding="utf-8"?>
<p:tagLst xmlns:p="http://schemas.openxmlformats.org/presentationml/2006/main">
  <p:tag name="PA" val="v3.0.1"/>
</p:tagLst>
</file>

<file path=ppt/tags/tag14.xml><?xml version="1.0" encoding="utf-8"?>
<p:tagLst xmlns:p="http://schemas.openxmlformats.org/presentationml/2006/main">
  <p:tag name="PA" val="v3.0.1"/>
</p:tagLst>
</file>

<file path=ppt/tags/tag15.xml><?xml version="1.0" encoding="utf-8"?>
<p:tagLst xmlns:p="http://schemas.openxmlformats.org/presentationml/2006/main">
  <p:tag name="PA" val="v3.0.1"/>
</p:tagLst>
</file>

<file path=ppt/tags/tag16.xml><?xml version="1.0" encoding="utf-8"?>
<p:tagLst xmlns:p="http://schemas.openxmlformats.org/presentationml/2006/main">
  <p:tag name="PA" val="v3.0.1"/>
</p:tagLst>
</file>

<file path=ppt/tags/tag17.xml><?xml version="1.0" encoding="utf-8"?>
<p:tagLst xmlns:p="http://schemas.openxmlformats.org/presentationml/2006/main">
  <p:tag name="PA" val="v3.0.1"/>
</p:tagLst>
</file>

<file path=ppt/tags/tag18.xml><?xml version="1.0" encoding="utf-8"?>
<p:tagLst xmlns:p="http://schemas.openxmlformats.org/presentationml/2006/main">
  <p:tag name="PA" val="v3.0.1"/>
</p:tagLst>
</file>

<file path=ppt/tags/tag19.xml><?xml version="1.0" encoding="utf-8"?>
<p:tagLst xmlns:p="http://schemas.openxmlformats.org/presentationml/2006/main">
  <p:tag name="PA" val="v3.0.1"/>
</p:tagLst>
</file>

<file path=ppt/tags/tag2.xml><?xml version="1.0" encoding="utf-8"?>
<p:tagLst xmlns:p="http://schemas.openxmlformats.org/presentationml/2006/main">
  <p:tag name="PA" val="v3.0.1"/>
</p:tagLst>
</file>

<file path=ppt/tags/tag20.xml><?xml version="1.0" encoding="utf-8"?>
<p:tagLst xmlns:p="http://schemas.openxmlformats.org/presentationml/2006/main">
  <p:tag name="PA" val="v3.0.1"/>
</p:tagLst>
</file>

<file path=ppt/tags/tag21.xml><?xml version="1.0" encoding="utf-8"?>
<p:tagLst xmlns:p="http://schemas.openxmlformats.org/presentationml/2006/main">
  <p:tag name="PA" val="v3.0.1"/>
</p:tagLst>
</file>

<file path=ppt/tags/tag3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PA" val="v3.0.1"/>
</p:tagLst>
</file>

<file path=ppt/tags/tag5.xml><?xml version="1.0" encoding="utf-8"?>
<p:tagLst xmlns:p="http://schemas.openxmlformats.org/presentationml/2006/main">
  <p:tag name="PA" val="v3.0.1"/>
</p:tagLst>
</file>

<file path=ppt/tags/tag6.xml><?xml version="1.0" encoding="utf-8"?>
<p:tagLst xmlns:p="http://schemas.openxmlformats.org/presentationml/2006/main">
  <p:tag name="PA" val="v3.0.1"/>
</p:tagLst>
</file>

<file path=ppt/tags/tag7.xml><?xml version="1.0" encoding="utf-8"?>
<p:tagLst xmlns:p="http://schemas.openxmlformats.org/presentationml/2006/main">
  <p:tag name="PA" val="v3.0.1"/>
</p:tagLst>
</file>

<file path=ppt/tags/tag8.xml><?xml version="1.0" encoding="utf-8"?>
<p:tagLst xmlns:p="http://schemas.openxmlformats.org/presentationml/2006/main">
  <p:tag name="PA" val="v3.0.1"/>
</p:tagLst>
</file>

<file path=ppt/tags/tag9.xml><?xml version="1.0" encoding="utf-8"?>
<p:tagLst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1159</Words>
  <Application>WPS 演示</Application>
  <PresentationFormat>自定义</PresentationFormat>
  <Paragraphs>125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10</vt:i4>
      </vt:variant>
      <vt:variant>
        <vt:lpstr>幻灯片标题</vt:lpstr>
      </vt:variant>
      <vt:variant>
        <vt:i4>11</vt:i4>
      </vt:variant>
    </vt:vector>
  </HeadingPairs>
  <TitlesOfParts>
    <vt:vector size="42" baseType="lpstr">
      <vt:lpstr>Arial</vt:lpstr>
      <vt:lpstr>宋体</vt:lpstr>
      <vt:lpstr>Wingdings</vt:lpstr>
      <vt:lpstr>Calibri</vt:lpstr>
      <vt:lpstr>Impact</vt:lpstr>
      <vt:lpstr>Signika</vt:lpstr>
      <vt:lpstr>Segoe Print</vt:lpstr>
      <vt:lpstr>Open Sans Extrabold</vt:lpstr>
      <vt:lpstr>LiHei Pro</vt:lpstr>
      <vt:lpstr>迷你简汉真广标</vt:lpstr>
      <vt:lpstr>ITC Avant Garde Std Bk</vt:lpstr>
      <vt:lpstr>Century Gothic</vt:lpstr>
      <vt:lpstr>华文新魏</vt:lpstr>
      <vt:lpstr>仿宋_GB2312</vt:lpstr>
      <vt:lpstr>仿宋</vt:lpstr>
      <vt:lpstr>微软雅黑</vt:lpstr>
      <vt:lpstr>Wingdings</vt:lpstr>
      <vt:lpstr>Lato Regular</vt:lpstr>
      <vt:lpstr>Arial Unicode MS</vt:lpstr>
      <vt:lpstr>等线</vt:lpstr>
      <vt:lpstr>等线 Light</vt:lpstr>
      <vt:lpstr>Office 主题​​</vt:lpstr>
      <vt:lpstr>1_Office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商务ppt</dc:title>
  <dc:creator>lzj</dc:creator>
  <cp:lastModifiedBy>老学生一枚</cp:lastModifiedBy>
  <cp:revision>3202</cp:revision>
  <dcterms:created xsi:type="dcterms:W3CDTF">2015-12-01T09:06:00Z</dcterms:created>
  <dcterms:modified xsi:type="dcterms:W3CDTF">2021-08-18T01:41:02Z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2052-11.1.0.10650</vt:lpwstr>
  </property>
  <property fmtid="{D5CDD505-2E9C-101B-9397-08002B2CF9AE}" pid="3" name="ICV">
    <vt:lpwstr>2DFB4CFC9BC14898B41125F317309626</vt:lpwstr>
  </property>
</Properties>
</file>